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C5AC76-A96E-456E-86D9-124DB92ADC74}" type="datetimeFigureOut">
              <a:rPr lang="sr-Latn-RS" smtClean="0"/>
              <a:t>28.5.2020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D1CC56-16D7-438F-A330-4E8E5134F720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wordwall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6120680" cy="1440160"/>
          </a:xfrm>
        </p:spPr>
        <p:txBody>
          <a:bodyPr>
            <a:normAutofit/>
          </a:bodyPr>
          <a:lstStyle/>
          <a:p>
            <a:pPr algn="r"/>
            <a:r>
              <a:rPr lang="sr-Cyrl-RS" dirty="0" smtClean="0"/>
              <a:t>ОШ „Вожд Карађорђе“ Ниш</a:t>
            </a:r>
          </a:p>
          <a:p>
            <a:pPr algn="r"/>
            <a:r>
              <a:rPr lang="sr-Cyrl-RS" dirty="0" smtClean="0"/>
              <a:t>Милена Јовановић Савић, </a:t>
            </a:r>
          </a:p>
          <a:p>
            <a:pPr algn="r"/>
            <a:r>
              <a:rPr lang="sr-Cyrl-RS" dirty="0" smtClean="0"/>
              <a:t>наст. српског језика и књижевности</a:t>
            </a:r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46907" cy="2232248"/>
          </a:xfrm>
        </p:spPr>
        <p:txBody>
          <a:bodyPr/>
          <a:lstStyle/>
          <a:p>
            <a:pPr algn="ctr"/>
            <a:r>
              <a:rPr lang="sr-Cyrl-RS" dirty="0" smtClean="0"/>
              <a:t>Настава на даљину</a:t>
            </a:r>
            <a:endParaRPr lang="sr-Latn-RS" dirty="0"/>
          </a:p>
        </p:txBody>
      </p:sp>
      <p:pic>
        <p:nvPicPr>
          <p:cNvPr id="1026" name="Picture 2" descr="C:\Users\User\Downloads\IMG_20200528_15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6" y="1556792"/>
            <a:ext cx="3672408" cy="253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goofgl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1407"/>
            <a:ext cx="4103513" cy="252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TET Sam 2020\Camera\20200326_101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437112"/>
            <a:ext cx="6512511" cy="1143000"/>
          </a:xfrm>
        </p:spPr>
        <p:txBody>
          <a:bodyPr/>
          <a:lstStyle/>
          <a:p>
            <a:r>
              <a:rPr lang="sr-Cyrl-RS" dirty="0" smtClean="0"/>
              <a:t>Хвала на пажњи!  </a:t>
            </a:r>
            <a:r>
              <a:rPr lang="sr-Cyrl-RS" dirty="0" smtClean="0">
                <a:sym typeface="Wingdings" pitchFamily="2" charset="2"/>
              </a:rPr>
              <a:t>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935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r-Cyrl-RS" sz="2000" dirty="0" smtClean="0"/>
              <a:t>ОШ „Вожд Карађорђе“ у Нишу одлучила је да за реализацију наставе на даљину користи</a:t>
            </a:r>
            <a:br>
              <a:rPr lang="sr-Cyrl-RS" sz="2000" dirty="0" smtClean="0"/>
            </a:br>
            <a:r>
              <a:rPr lang="sr-Cyrl-RS" sz="2000" dirty="0" smtClean="0"/>
              <a:t>Гугл учионице (</a:t>
            </a:r>
            <a:r>
              <a:rPr lang="sr-Latn-RS" sz="2000" dirty="0" smtClean="0"/>
              <a:t>Google classrom)</a:t>
            </a:r>
            <a:r>
              <a:rPr lang="sr-Cyrl-RS" sz="2000" dirty="0" smtClean="0"/>
              <a:t>, али и друге доступне интернет ресурсе.</a:t>
            </a:r>
            <a:endParaRPr lang="sr-Latn-R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3474720"/>
          </a:xfrm>
        </p:spPr>
        <p:txBody>
          <a:bodyPr/>
          <a:lstStyle/>
          <a:p>
            <a:r>
              <a:rPr lang="sr-Cyrl-RS" dirty="0" smtClean="0"/>
              <a:t>Корона вирус затворио је од 16. марта све школе у Србији, а већ 17. почела је да се реализује настава на даљину.</a:t>
            </a:r>
          </a:p>
          <a:p>
            <a:r>
              <a:rPr lang="sr-Cyrl-RS" dirty="0" smtClean="0"/>
              <a:t>Српски језик и књижевност је предмет који предајем у Основној школи „Вожд Карађорђе“ у Нишу.</a:t>
            </a:r>
          </a:p>
          <a:p>
            <a:r>
              <a:rPr lang="sr-Cyrl-RS" dirty="0" smtClean="0"/>
              <a:t>У недељу, 15.3.2020. године, ОКЦ Бор откључао је један од семинара који реализују, а у вези је са коришћењем дигиталних учионица, и учинио га доступним и бесплатиним за све наставнике. Хвала им на томе.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427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381328"/>
            <a:ext cx="6512511" cy="1143000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064896" cy="55778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Неколико дана (или недеља) било је потребнио да сви ученици приступе учионицама и с</a:t>
            </a:r>
            <a:r>
              <a:rPr lang="sr-Cyrl-RS" dirty="0"/>
              <a:t>а</a:t>
            </a:r>
            <a:r>
              <a:rPr lang="sr-Cyrl-RS" dirty="0" smtClean="0"/>
              <a:t>владају правила коришћења Гугл учионице.</a:t>
            </a:r>
          </a:p>
          <a:p>
            <a:r>
              <a:rPr lang="sr-Cyrl-RS" dirty="0" smtClean="0"/>
              <a:t>Кроз Гугл учионицу обрађивали смо нове лекције, али и утврђивали градиво, гледали филмове, писали домаће задатке, урадили писмени задатак, радили онлајн тестове...</a:t>
            </a:r>
          </a:p>
          <a:p>
            <a:r>
              <a:rPr lang="sr-Cyrl-RS" dirty="0" smtClean="0"/>
              <a:t>Поред Гугл учионице, где сам у писаној форми давала упутства за рад и појашњавала правила, постављала сам линкове ка видео садржајима на Јутјубу, фотографије, онлајн и куцане тестове за утврђивање и систематизацију градива итд.</a:t>
            </a:r>
          </a:p>
          <a:p>
            <a:r>
              <a:rPr lang="sr-Cyrl-RS" dirty="0" smtClean="0"/>
              <a:t>Ученици су готово свакодневно радили у учионици, али и путем видео позива или порука преко вибера.</a:t>
            </a:r>
          </a:p>
          <a:p>
            <a:r>
              <a:rPr lang="sr-Cyrl-RS" dirty="0" smtClean="0"/>
              <a:t>Комуникација са ученицима била је </a:t>
            </a:r>
            <a:r>
              <a:rPr lang="sr-Cyrl-RS" b="1" dirty="0" smtClean="0">
                <a:solidFill>
                  <a:srgbClr val="FF0000"/>
                </a:solidFill>
              </a:rPr>
              <a:t>СВАКОДНЕВНА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Евалуација рада након завршетка рада на даљину показала је да су ученици задовољни оваквим начином рада, а онлајн завршни тест из српског језика и књижевности  потврдио је да су разумели градиво из претходног периода.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626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algn="l"/>
            <a:r>
              <a:rPr lang="sr-Cyrl-RS" dirty="0" smtClean="0"/>
              <a:t>Књижевност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80920" cy="5400600"/>
          </a:xfrm>
        </p:spPr>
        <p:txBody>
          <a:bodyPr/>
          <a:lstStyle/>
          <a:p>
            <a:r>
              <a:rPr lang="sr-Cyrl-RS" dirty="0" smtClean="0"/>
              <a:t>Часови књижевности заснивају се на тумачењу прочитаних дела, па су ученици морали самостално код куће да читају. Изузетно, постављала сам драматизације одломака, изражајно казивање стихова, филм „Авантуре Тома Сојера“ ...</a:t>
            </a:r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2050" name="Picture 2" descr="C:\Users\User\Desktop\goofgl\thumbnail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6254"/>
            <a:ext cx="194421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1198"/>
            <a:ext cx="1800199" cy="207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97" y="2403379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22127"/>
          <a:stretch/>
        </p:blipFill>
        <p:spPr bwMode="auto">
          <a:xfrm>
            <a:off x="5516823" y="4617900"/>
            <a:ext cx="2948161" cy="207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9" y="2851955"/>
            <a:ext cx="1633499" cy="353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27584" y="3717032"/>
            <a:ext cx="3694114" cy="2736304"/>
          </a:xfrm>
        </p:spPr>
        <p:txBody>
          <a:bodyPr/>
          <a:lstStyle/>
          <a:p>
            <a:r>
              <a:rPr lang="sr-Cyrl-RS" dirty="0" smtClean="0"/>
              <a:t>Учили смо нове лекције, вежбали, утврђивали и проверавали знање. Били смо добри, чини ми се..</a:t>
            </a:r>
            <a:endParaRPr lang="sr-Latn-R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0"/>
            <a:ext cx="6383538" cy="1143000"/>
          </a:xfrm>
        </p:spPr>
        <p:txBody>
          <a:bodyPr/>
          <a:lstStyle/>
          <a:p>
            <a:r>
              <a:rPr lang="sr-Cyrl-RS" dirty="0" smtClean="0"/>
              <a:t>Граматика</a:t>
            </a:r>
            <a:endParaRPr lang="sr-Latn-R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2550"/>
            <a:ext cx="3024336" cy="1442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" y="3502729"/>
            <a:ext cx="3666397" cy="1749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300016"/>
            <a:ext cx="3155423" cy="15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b="32424"/>
          <a:stretch>
            <a:fillRect/>
          </a:stretch>
        </p:blipFill>
        <p:spPr>
          <a:xfrm>
            <a:off x="4956407" y="130291"/>
            <a:ext cx="4114800" cy="3207945"/>
          </a:xfr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79" r="-4970" b="21088"/>
          <a:stretch/>
        </p:blipFill>
        <p:spPr bwMode="auto">
          <a:xfrm>
            <a:off x="3995936" y="2132855"/>
            <a:ext cx="2009313" cy="2894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r="3514"/>
          <a:stretch/>
        </p:blipFill>
        <p:spPr bwMode="auto">
          <a:xfrm>
            <a:off x="5046968" y="5118362"/>
            <a:ext cx="3233936" cy="1775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2428"/>
          <a:stretch>
            <a:fillRect/>
          </a:stretch>
        </p:blipFill>
        <p:spPr>
          <a:xfrm>
            <a:off x="4828085" y="1805376"/>
            <a:ext cx="4644008" cy="351013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4032449" cy="2304256"/>
          </a:xfrm>
        </p:spPr>
        <p:txBody>
          <a:bodyPr>
            <a:normAutofit/>
          </a:bodyPr>
          <a:lstStyle/>
          <a:p>
            <a:r>
              <a:rPr lang="sr-Cyrl-RS" dirty="0" smtClean="0"/>
              <a:t>Читали су глумци, аутори песама, глумци који су извели радио-драму „Капетан Џон Пиплфокс“...</a:t>
            </a:r>
          </a:p>
          <a:p>
            <a:r>
              <a:rPr lang="sr-Cyrl-RS" dirty="0" smtClean="0"/>
              <a:t>Стилске грешке исправљали смо кроз домаће задатке, писане саставе и писмени задатак.</a:t>
            </a:r>
          </a:p>
          <a:p>
            <a:r>
              <a:rPr lang="sr-Cyrl-RS" dirty="0" smtClean="0"/>
              <a:t>Учили смо да своје мишљење аргументовано износимо и бранимо.</a:t>
            </a:r>
            <a:endParaRPr lang="sr-Latn-R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914"/>
            <a:ext cx="7085092" cy="835798"/>
          </a:xfrm>
        </p:spPr>
        <p:txBody>
          <a:bodyPr/>
          <a:lstStyle/>
          <a:p>
            <a:r>
              <a:rPr lang="sr-Cyrl-RS" dirty="0" smtClean="0"/>
              <a:t>Култура изражавања</a:t>
            </a:r>
            <a:endParaRPr lang="sr-Latn-R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/>
          <a:stretch/>
        </p:blipFill>
        <p:spPr bwMode="auto">
          <a:xfrm>
            <a:off x="174579" y="3387092"/>
            <a:ext cx="4648573" cy="306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6309319"/>
            <a:ext cx="385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Оцењен писмени задатак уз коментаре наставника</a:t>
            </a:r>
            <a:endParaRPr lang="sr-Latn-RS" sz="1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0437"/>
          <a:stretch/>
        </p:blipFill>
        <p:spPr bwMode="auto">
          <a:xfrm>
            <a:off x="7956376" y="21942"/>
            <a:ext cx="1281344" cy="21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7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sr-Cyrl-RS" dirty="0" smtClean="0"/>
              <a:t>Утврђивање градива</a:t>
            </a: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1290401" cy="27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1980"/>
            <a:ext cx="1390312" cy="27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1980"/>
            <a:ext cx="1290400" cy="27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59489"/>
            <a:ext cx="1282303" cy="277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59490"/>
            <a:ext cx="1282303" cy="27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661248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Онлајн тестови и игрице за утврђивање знања рађени су </a:t>
            </a:r>
            <a:endParaRPr lang="sr-Latn-RS" dirty="0" smtClean="0"/>
          </a:p>
          <a:p>
            <a:r>
              <a:rPr lang="sr-Cyrl-RS" dirty="0" smtClean="0"/>
              <a:t>путем сајта </a:t>
            </a:r>
            <a:r>
              <a:rPr lang="sr-Latn-RS" dirty="0" smtClean="0">
                <a:hlinkClick r:id="rId7"/>
              </a:rPr>
              <a:t>www.wordwall.com</a:t>
            </a:r>
            <a:r>
              <a:rPr lang="sr-Latn-RS" dirty="0" smtClean="0"/>
              <a:t> </a:t>
            </a:r>
            <a:r>
              <a:rPr lang="sr-Cyrl-RS" dirty="0" smtClean="0"/>
              <a:t>и кроз Гугл упитнике.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172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515" y="0"/>
            <a:ext cx="6512511" cy="1143000"/>
          </a:xfrm>
        </p:spPr>
        <p:txBody>
          <a:bodyPr/>
          <a:lstStyle/>
          <a:p>
            <a:r>
              <a:rPr lang="sr-Cyrl-RS" dirty="0" smtClean="0"/>
              <a:t>Домаћа лектира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501918" y="5907503"/>
            <a:ext cx="6322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Читали смо „Авантуре Тома Сојера“, али смо већ раније у школи</a:t>
            </a:r>
          </a:p>
          <a:p>
            <a:r>
              <a:rPr lang="sr-Cyrl-RS" sz="1400" dirty="0" smtClean="0"/>
              <a:t> научили да се прочитане књиге анализирају у читалачким дневницима, </a:t>
            </a:r>
          </a:p>
          <a:p>
            <a:r>
              <a:rPr lang="sr-Cyrl-RS" sz="1400" dirty="0" smtClean="0"/>
              <a:t>па су тако дивни радови настали код куће.</a:t>
            </a:r>
            <a:endParaRPr lang="sr-Latn-R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6" r="19216" b="17210"/>
          <a:stretch/>
        </p:blipFill>
        <p:spPr bwMode="auto">
          <a:xfrm>
            <a:off x="17742" y="1013576"/>
            <a:ext cx="1961969" cy="274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9" r="1061" b="14605"/>
          <a:stretch/>
        </p:blipFill>
        <p:spPr bwMode="auto">
          <a:xfrm>
            <a:off x="6948264" y="1123151"/>
            <a:ext cx="2160240" cy="29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13466"/>
          <a:stretch/>
        </p:blipFill>
        <p:spPr bwMode="auto">
          <a:xfrm>
            <a:off x="1453725" y="2780928"/>
            <a:ext cx="19329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5" b="16558"/>
          <a:stretch/>
        </p:blipFill>
        <p:spPr bwMode="auto">
          <a:xfrm>
            <a:off x="3069659" y="1123152"/>
            <a:ext cx="2020536" cy="26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40" t="-100046" r="148240" b="112932"/>
          <a:stretch/>
        </p:blipFill>
        <p:spPr bwMode="auto">
          <a:xfrm>
            <a:off x="467544" y="1772816"/>
            <a:ext cx="1792083" cy="33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0" b="14282"/>
          <a:stretch/>
        </p:blipFill>
        <p:spPr bwMode="auto">
          <a:xfrm>
            <a:off x="5004048" y="2854212"/>
            <a:ext cx="1944216" cy="268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66248" cy="1143000"/>
          </a:xfrm>
        </p:spPr>
        <p:txBody>
          <a:bodyPr/>
          <a:lstStyle/>
          <a:p>
            <a:r>
              <a:rPr lang="sr-Cyrl-RS" dirty="0" smtClean="0"/>
              <a:t>Након свега... утисци...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77383" y="5497583"/>
            <a:ext cx="511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 ја... </a:t>
            </a:r>
          </a:p>
          <a:p>
            <a:r>
              <a:rPr lang="sr-Cyrl-RS" dirty="0" smtClean="0"/>
              <a:t>Искрено, једва чекам да се вратим у учионицу, реалну учионицу.</a:t>
            </a:r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017" r="-3319" b="36893"/>
          <a:stretch/>
        </p:blipFill>
        <p:spPr bwMode="auto">
          <a:xfrm>
            <a:off x="218961" y="2113625"/>
            <a:ext cx="2184739" cy="219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4" b="53544"/>
          <a:stretch/>
        </p:blipFill>
        <p:spPr bwMode="auto">
          <a:xfrm>
            <a:off x="6876256" y="2806083"/>
            <a:ext cx="2114550" cy="142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4" b="54515"/>
          <a:stretch/>
        </p:blipFill>
        <p:spPr bwMode="auto">
          <a:xfrm>
            <a:off x="4499992" y="1421167"/>
            <a:ext cx="2114550" cy="138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r="-4578" b="53738"/>
          <a:stretch/>
        </p:blipFill>
        <p:spPr bwMode="auto">
          <a:xfrm>
            <a:off x="3095739" y="3068960"/>
            <a:ext cx="2211372" cy="141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User\Desktop\TET Sam 2020\Camera\20200326_1015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09315"/>
            <a:ext cx="2858067" cy="21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423</TotalTime>
  <Words>457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Настава на даљину</vt:lpstr>
      <vt:lpstr>ОШ „Вожд Карађорђе“ у Нишу одлучила је да за реализацију наставе на даљину користи Гугл учионице (Google classrom), али и друге доступне интернет ресурсе.</vt:lpstr>
      <vt:lpstr>PowerPoint Presentation</vt:lpstr>
      <vt:lpstr>Књижевност</vt:lpstr>
      <vt:lpstr>Граматика</vt:lpstr>
      <vt:lpstr>Култура изражавања</vt:lpstr>
      <vt:lpstr>Утврђивање градива</vt:lpstr>
      <vt:lpstr>Домаћа лектира</vt:lpstr>
      <vt:lpstr>Након свега... утисци...</vt:lpstr>
      <vt:lpstr>Хвала на пажњи!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Настава на даљину</dc:title>
  <dc:creator>User</dc:creator>
  <cp:lastModifiedBy>User</cp:lastModifiedBy>
  <cp:revision>15</cp:revision>
  <dcterms:created xsi:type="dcterms:W3CDTF">2020-05-28T13:06:58Z</dcterms:created>
  <dcterms:modified xsi:type="dcterms:W3CDTF">2020-05-28T20:10:44Z</dcterms:modified>
</cp:coreProperties>
</file>